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3" r:id="rId2"/>
    <p:sldId id="256" r:id="rId3"/>
    <p:sldId id="258" r:id="rId4"/>
    <p:sldId id="260" r:id="rId5"/>
    <p:sldId id="261" r:id="rId6"/>
    <p:sldId id="263" r:id="rId7"/>
    <p:sldId id="274" r:id="rId8"/>
    <p:sldId id="282" r:id="rId9"/>
    <p:sldId id="277" r:id="rId10"/>
  </p:sldIdLst>
  <p:sldSz cx="18288000" cy="10287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81E7C2-2977-2682-5BD5-FE8F934E8373}" name="Gilberto Justino" initials="GJ" userId="7d7902c7e7960e6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75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4E356E1-AF88-01F6-DA84-272492B6BB0E}"/>
              </a:ext>
            </a:extLst>
          </p:cNvPr>
          <p:cNvSpPr txBox="1"/>
          <p:nvPr/>
        </p:nvSpPr>
        <p:spPr>
          <a:xfrm>
            <a:off x="457200" y="571500"/>
            <a:ext cx="17373600" cy="1037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/>
              <a:t>Instruções e dicas importantes!!!!!!!!!</a:t>
            </a:r>
          </a:p>
          <a:p>
            <a:r>
              <a:rPr lang="pt-BR" sz="3200" dirty="0"/>
              <a:t>Embora a apresentação oral possa seguir uma estrutura linear similar ao plano, lembrem-se que na apresentação oral tudo pode ser mais ilustrado e formatado para melhorar a compreensão da atividade realizada pra quem está assistindo (banca, colegas de turmas e outros docentes que não leram o trabalho..). Então podem ser usados imagens, vídeos e outros elementos que tornam a apresentação mais empolgante e didática pra quem assiste e avalia, portanto CAPRICHE!! Como o tempo é curto e limitado é necessário sintetizar os argumentos destacando o que é crucial e mais importante e que não pode deixar de constar na escrita do slide e/ou no argumento oral. Por exemplo, na introdução ao fazer o embasamento teórico, se não der para incluir/mencionar todos os artigos/trabalhos que embasam teoricamente o tema, citar os mais relevantes. </a:t>
            </a:r>
            <a:r>
              <a:rPr lang="pt-BR" sz="3200" b="1" dirty="0"/>
              <a:t>O supervisor precisa estar ciente do que será apresentado e do relatório final que, inclusive, ele precisa assinar o documento.</a:t>
            </a:r>
            <a:endParaRPr lang="pt-BR" sz="3200" dirty="0"/>
          </a:p>
          <a:p>
            <a:endParaRPr lang="pt-BR" sz="3200" b="1" dirty="0"/>
          </a:p>
          <a:p>
            <a:r>
              <a:rPr lang="pt-BR" sz="3200" b="1" dirty="0"/>
              <a:t>Critérios a serem avaliados pela banca da apresentação oral: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Capacidade de síntese e uso do tempo disponível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Domínio e profundidade do conteúdo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Clareza de linguagem e comunicação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/>
          </a:p>
          <a:p>
            <a:r>
              <a:rPr lang="pt-BR" sz="3200" b="1" dirty="0"/>
              <a:t>OBS: APÓS LER ESSAS INSTRUÇÕES FAVOR DELETAR OU OCULTAR ESSE SLIDE DA SUA APRESENTAÇÃO!</a:t>
            </a:r>
          </a:p>
          <a:p>
            <a:r>
              <a:rPr lang="pt-BR" sz="3200" b="1" dirty="0"/>
              <a:t>Bom trabalho!!!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FF0000"/>
              </a:solidFill>
            </a:endParaRPr>
          </a:p>
          <a:p>
            <a:endParaRPr lang="pt-B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0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598497" y="457171"/>
            <a:ext cx="11087100" cy="2038350"/>
          </a:xfrm>
          <a:custGeom>
            <a:avLst/>
            <a:gdLst/>
            <a:ahLst/>
            <a:cxnLst/>
            <a:rect l="l" t="t" r="r" b="b"/>
            <a:pathLst>
              <a:path w="11087100" h="2038350">
                <a:moveTo>
                  <a:pt x="0" y="0"/>
                </a:moveTo>
                <a:lnTo>
                  <a:pt x="11087100" y="0"/>
                </a:lnTo>
                <a:lnTo>
                  <a:pt x="11087100" y="2038350"/>
                </a:lnTo>
                <a:lnTo>
                  <a:pt x="0" y="20383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926230" y="2956169"/>
            <a:ext cx="16435673" cy="6075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Semi-Bold" panose="00000700000000000000"/>
              </a:rPr>
              <a:t>UNIVERSIDADE FEDERAL DE ALAGOAS</a:t>
            </a: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Semi-Bold" panose="00000700000000000000"/>
              </a:rPr>
              <a:t>INSTITUTO DE CIÊNCIAS BIOLÓGICAS E SAÚDE</a:t>
            </a: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Semi-Bold" panose="00000700000000000000"/>
              </a:rPr>
              <a:t>MESTRADO PROFISSIONAL EM ENSINO DE BIOLOGIA EM REDE NACIONAL</a:t>
            </a:r>
          </a:p>
          <a:p>
            <a:pPr algn="l">
              <a:lnSpc>
                <a:spcPts val="5250"/>
              </a:lnSpc>
            </a:pPr>
            <a:r>
              <a:rPr lang="en-US" sz="3800" dirty="0">
                <a:solidFill>
                  <a:srgbClr val="ED3432"/>
                </a:solidFill>
                <a:latin typeface="HK Grotesk Medium" panose="00000600000000000000"/>
              </a:rPr>
              <a:t> </a:t>
            </a: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Semi-Bold" panose="00000700000000000000"/>
              </a:rPr>
              <a:t>Nome do/a </a:t>
            </a:r>
            <a:r>
              <a:rPr lang="en-US" sz="3800" dirty="0" err="1">
                <a:solidFill>
                  <a:srgbClr val="04006D"/>
                </a:solidFill>
                <a:latin typeface="HK Grotesk Semi-Bold" panose="00000700000000000000"/>
              </a:rPr>
              <a:t>discente</a:t>
            </a:r>
            <a:endParaRPr lang="en-US" sz="3800" dirty="0">
              <a:solidFill>
                <a:srgbClr val="04006D"/>
              </a:solidFill>
              <a:latin typeface="HK Grotesk Semi-Bold" panose="00000700000000000000"/>
            </a:endParaRP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Medium" panose="00000600000000000000"/>
              </a:rPr>
              <a:t> </a:t>
            </a:r>
          </a:p>
          <a:p>
            <a:pPr algn="ctr">
              <a:lnSpc>
                <a:spcPts val="5250"/>
              </a:lnSpc>
            </a:pPr>
            <a:r>
              <a:rPr lang="en-US" sz="3800" dirty="0" err="1">
                <a:solidFill>
                  <a:srgbClr val="DE4141"/>
                </a:solidFill>
                <a:latin typeface="HK Grotesk Semi-Bold" panose="00000700000000000000"/>
              </a:rPr>
              <a:t>Título</a:t>
            </a:r>
            <a:r>
              <a:rPr lang="en-US" sz="3800" dirty="0">
                <a:solidFill>
                  <a:srgbClr val="DE4141"/>
                </a:solidFill>
                <a:latin typeface="HK Grotesk Semi-Bold" panose="00000700000000000000"/>
              </a:rPr>
              <a:t> da AASA</a:t>
            </a: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Medium" panose="00000600000000000000"/>
              </a:rPr>
              <a:t> </a:t>
            </a:r>
          </a:p>
          <a:p>
            <a:pPr algn="ctr">
              <a:lnSpc>
                <a:spcPts val="5250"/>
              </a:lnSpc>
            </a:pPr>
            <a:r>
              <a:rPr lang="en-US" sz="3800" dirty="0">
                <a:solidFill>
                  <a:srgbClr val="04006D"/>
                </a:solidFill>
                <a:latin typeface="HK Grotesk Semi-Bold" panose="00000700000000000000"/>
              </a:rPr>
              <a:t>Supervisor : Prof. Dr. </a:t>
            </a:r>
            <a:r>
              <a:rPr lang="en-US" sz="3800" dirty="0" err="1">
                <a:solidFill>
                  <a:srgbClr val="04006D"/>
                </a:solidFill>
                <a:latin typeface="HK Grotesk Semi-Bold" panose="00000700000000000000"/>
              </a:rPr>
              <a:t>xxxx</a:t>
            </a:r>
            <a:endParaRPr lang="en-US" sz="3800" dirty="0">
              <a:solidFill>
                <a:srgbClr val="04006D"/>
              </a:solidFill>
              <a:latin typeface="HK Grotesk Semi-Bold" panose="0000070000000000000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2286000" y="3314700"/>
            <a:ext cx="14173200" cy="3198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820"/>
              </a:lnSpc>
            </a:pPr>
            <a:r>
              <a:rPr lang="en-US" sz="6300" dirty="0">
                <a:solidFill>
                  <a:srgbClr val="04006D"/>
                </a:solidFill>
                <a:latin typeface="HK Grotesk Bold" panose="00000800000000000000"/>
              </a:rPr>
              <a:t>INTRODUÇÃO</a:t>
            </a:r>
          </a:p>
          <a:p>
            <a:pPr algn="ctr">
              <a:lnSpc>
                <a:spcPts val="8820"/>
              </a:lnSpc>
            </a:pPr>
            <a:r>
              <a:rPr lang="pt-BR" sz="2800" dirty="0">
                <a:effectLst/>
                <a:ea typeface="SimSun" panose="02010600030101010101" pitchFamily="2" charset="-122"/>
              </a:rPr>
              <a:t>Máximo de uma página, </a:t>
            </a:r>
            <a:r>
              <a:rPr lang="pt-BR" sz="2800" b="1" dirty="0">
                <a:effectLst/>
                <a:ea typeface="SimSun" panose="02010600030101010101" pitchFamily="2" charset="-122"/>
              </a:rPr>
              <a:t>com aprofundamento dos conceitos, e justificativa e relevância do conteúdo trabalhado.</a:t>
            </a:r>
            <a:endParaRPr lang="en-US" sz="2800" dirty="0">
              <a:solidFill>
                <a:srgbClr val="04006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7162800" y="1961521"/>
            <a:ext cx="4294289" cy="10935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820"/>
              </a:lnSpc>
            </a:pPr>
            <a:r>
              <a:rPr lang="en-US" sz="6300" dirty="0">
                <a:solidFill>
                  <a:srgbClr val="04006D"/>
                </a:solidFill>
                <a:latin typeface="HK Grotesk Bold" panose="00000800000000000000"/>
              </a:rPr>
              <a:t>OBJETIVOS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14400" y="3924300"/>
            <a:ext cx="16230209" cy="12258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Devem ser claros, diretos e relacionados com o que foi embasado teoricamente na introdução.  E que pode estar presente no livro didático.</a:t>
            </a:r>
            <a:endParaRPr lang="pt-BR" sz="2800" dirty="0">
              <a:effectLst/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838200" y="3910246"/>
            <a:ext cx="15862497" cy="2518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en-US" sz="7200" dirty="0" err="1">
                <a:solidFill>
                  <a:srgbClr val="04006D"/>
                </a:solidFill>
                <a:latin typeface="HK Grotesk Bold" panose="00000800000000000000"/>
              </a:rPr>
              <a:t>Desenvolvimento</a:t>
            </a:r>
            <a:r>
              <a:rPr lang="en-US" sz="7200" dirty="0">
                <a:solidFill>
                  <a:srgbClr val="04006D"/>
                </a:solidFill>
                <a:latin typeface="HK Grotesk Bold" panose="00000800000000000000"/>
              </a:rPr>
              <a:t> da </a:t>
            </a:r>
            <a:r>
              <a:rPr lang="en-US" sz="7200" dirty="0" err="1">
                <a:solidFill>
                  <a:srgbClr val="04006D"/>
                </a:solidFill>
                <a:latin typeface="HK Grotesk Bold" panose="00000800000000000000"/>
              </a:rPr>
              <a:t>atividade</a:t>
            </a:r>
            <a:endParaRPr lang="en-US" sz="7200" dirty="0">
              <a:solidFill>
                <a:srgbClr val="04006D"/>
              </a:solidFill>
              <a:latin typeface="HK Grotesk Bold" panose="00000800000000000000"/>
            </a:endParaRPr>
          </a:p>
          <a:p>
            <a:pPr algn="ctr">
              <a:lnSpc>
                <a:spcPct val="150000"/>
              </a:lnSpc>
            </a:pPr>
            <a:r>
              <a:rPr lang="pt-BR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 forma clara e objetiva e devem ser destacados: o Viés Investigativo, Lócus da Pesquisa Protagonismo Discente, Inovação, Pertinência dos recursos utilizados, Participantes da Atividade.</a:t>
            </a:r>
            <a:endParaRPr lang="pt-BR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3886200" y="2705100"/>
            <a:ext cx="11580200" cy="3167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en-US" sz="7200" dirty="0" err="1">
                <a:solidFill>
                  <a:srgbClr val="04006D"/>
                </a:solidFill>
                <a:latin typeface="HK Grotesk Bold" panose="00000800000000000000"/>
              </a:rPr>
              <a:t>Resultados</a:t>
            </a:r>
            <a:r>
              <a:rPr lang="en-US" sz="7200" dirty="0">
                <a:solidFill>
                  <a:srgbClr val="04006D"/>
                </a:solidFill>
                <a:latin typeface="HK Grotesk Bold" panose="00000800000000000000"/>
              </a:rPr>
              <a:t> e </a:t>
            </a:r>
            <a:r>
              <a:rPr lang="en-US" sz="7200" dirty="0" err="1">
                <a:solidFill>
                  <a:srgbClr val="04006D"/>
                </a:solidFill>
                <a:latin typeface="HK Grotesk Bold" panose="00000800000000000000"/>
              </a:rPr>
              <a:t>Discussão</a:t>
            </a:r>
            <a:endParaRPr lang="en-US" sz="7200" dirty="0">
              <a:solidFill>
                <a:srgbClr val="04006D"/>
              </a:solidFill>
              <a:latin typeface="HK Grotesk Bold" panose="00000800000000000000"/>
            </a:endParaRPr>
          </a:p>
          <a:p>
            <a:pPr algn="ctr">
              <a:lnSpc>
                <a:spcPct val="150000"/>
              </a:lnSpc>
            </a:pPr>
            <a:r>
              <a:rPr lang="pt-BR" sz="2800" dirty="0"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Além da apresentação e discussão dos resultados é necessário apresentar a identificação de dificuldades e/ou limitações, e a proposição de melhorias na atividade.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066800" y="1196891"/>
            <a:ext cx="16230600" cy="4937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820"/>
              </a:lnSpc>
            </a:pPr>
            <a:r>
              <a:rPr lang="en-US" sz="6000" dirty="0" err="1">
                <a:solidFill>
                  <a:srgbClr val="04006D"/>
                </a:solidFill>
                <a:latin typeface="HK Grotesk Bold" panose="00000800000000000000"/>
              </a:rPr>
              <a:t>Considerações</a:t>
            </a:r>
            <a:r>
              <a:rPr lang="en-US" sz="6000" dirty="0">
                <a:solidFill>
                  <a:srgbClr val="04006D"/>
                </a:solidFill>
                <a:latin typeface="HK Grotesk Bold" panose="00000800000000000000"/>
              </a:rPr>
              <a:t> </a:t>
            </a:r>
            <a:r>
              <a:rPr lang="en-US" sz="6000" dirty="0" err="1">
                <a:solidFill>
                  <a:srgbClr val="04006D"/>
                </a:solidFill>
                <a:latin typeface="HK Grotesk Bold" panose="00000800000000000000"/>
              </a:rPr>
              <a:t>Finais</a:t>
            </a:r>
            <a:endParaRPr lang="en-US" sz="6000" dirty="0">
              <a:solidFill>
                <a:srgbClr val="04006D"/>
              </a:solidFill>
              <a:latin typeface="HK Grotesk Bold" panose="00000800000000000000"/>
            </a:endParaRPr>
          </a:p>
          <a:p>
            <a:pPr algn="ctr">
              <a:lnSpc>
                <a:spcPct val="150000"/>
              </a:lnSpc>
            </a:pPr>
            <a:r>
              <a:rPr lang="pt-BR" sz="2800" dirty="0"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Este tópico não é para repetir os resultados e discussão, mas sim para fazer a interpretação e descrição das conclusões considerando os resultados descritos e contexto da discussão. Exemplo: Considerando os resultados descritos e o contexto do tema discutido, foi possível concluir que...</a:t>
            </a:r>
          </a:p>
          <a:p>
            <a:pPr algn="ctr">
              <a:lnSpc>
                <a:spcPct val="150000"/>
              </a:lnSpc>
            </a:pPr>
            <a:r>
              <a:rPr lang="pt-BR" sz="2800" dirty="0"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Apontar os pontos positivos e pontos a melhorar na atividade, verificar a adequação da quantidade de aulas, como foi a sua atuação como professor na atividade, qual foi o papel do professor na atividade, se a escola tinha condições para atividade planejada e o desenvolvimento e aprofundamento do conceito em sala de aula.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3429000" y="4093982"/>
            <a:ext cx="11493360" cy="10495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820"/>
              </a:lnSpc>
            </a:pPr>
            <a:r>
              <a:rPr lang="en-US" sz="6000" dirty="0" err="1">
                <a:solidFill>
                  <a:srgbClr val="04006D"/>
                </a:solidFill>
                <a:latin typeface="HK Grotesk Bold" panose="00000800000000000000"/>
              </a:rPr>
              <a:t>Reflexões</a:t>
            </a:r>
            <a:r>
              <a:rPr lang="en-US" sz="6000" dirty="0">
                <a:solidFill>
                  <a:srgbClr val="04006D"/>
                </a:solidFill>
                <a:latin typeface="HK Grotesk Bold" panose="00000800000000000000"/>
              </a:rPr>
              <a:t> </a:t>
            </a:r>
            <a:r>
              <a:rPr lang="en-US" sz="6000" dirty="0" err="1">
                <a:solidFill>
                  <a:srgbClr val="04006D"/>
                </a:solidFill>
                <a:latin typeface="HK Grotesk Bold" panose="00000800000000000000"/>
              </a:rPr>
              <a:t>sobre</a:t>
            </a:r>
            <a:r>
              <a:rPr lang="en-US" sz="6000" dirty="0">
                <a:solidFill>
                  <a:srgbClr val="04006D"/>
                </a:solidFill>
                <a:latin typeface="HK Grotesk Bold" panose="00000800000000000000"/>
              </a:rPr>
              <a:t> a AASA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09681B22-CFC1-46FB-A893-0F3FB81C7A41}"/>
              </a:ext>
            </a:extLst>
          </p:cNvPr>
          <p:cNvSpPr txBox="1"/>
          <p:nvPr/>
        </p:nvSpPr>
        <p:spPr>
          <a:xfrm>
            <a:off x="914400" y="5517852"/>
            <a:ext cx="16230209" cy="2507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6200" marR="77470" algn="ctr">
              <a:lnSpc>
                <a:spcPct val="150000"/>
              </a:lnSpc>
              <a:spcAft>
                <a:spcPts val="0"/>
              </a:spcAft>
            </a:pPr>
            <a:r>
              <a:rPr lang="pt-BR" sz="2800" dirty="0">
                <a:effectLst/>
                <a:latin typeface="+mj-lt"/>
                <a:ea typeface="Times New Roman" panose="02020603050405020304" pitchFamily="18" charset="0"/>
              </a:rPr>
              <a:t>O você que leva para a prática docente, se isso foi importante para o protagonismo dos estudantes, se você teve autonomia docente, se se reconhece um professor pesquisador, se conseguiu melhorar a sua aprendizagem sobre o conceito, se você ampliou o seu conhecimento sobre o assunto, se o estudante consegue levar este aprendizado para o cotidiano dele. </a:t>
            </a:r>
          </a:p>
        </p:txBody>
      </p:sp>
    </p:spTree>
    <p:extLst>
      <p:ext uri="{BB962C8B-B14F-4D97-AF65-F5344CB8AC3E}">
        <p14:creationId xmlns:p14="http://schemas.microsoft.com/office/powerpoint/2010/main" val="1749444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6248400" y="4202392"/>
            <a:ext cx="5270192" cy="10935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20"/>
              </a:lnSpc>
            </a:pPr>
            <a:r>
              <a:rPr lang="en-US" sz="6300" dirty="0" err="1">
                <a:solidFill>
                  <a:srgbClr val="04006D"/>
                </a:solidFill>
                <a:latin typeface="HK Grotesk Bold" panose="00000800000000000000"/>
              </a:rPr>
              <a:t>Referências</a:t>
            </a:r>
            <a:endParaRPr lang="en-US" sz="6300" dirty="0">
              <a:solidFill>
                <a:srgbClr val="04006D"/>
              </a:solidFill>
              <a:latin typeface="HK Grotesk Bold" panose="0000080000000000000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548</Words>
  <Application>Microsoft Office PowerPoint</Application>
  <PresentationFormat>Personalizar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HK Grotesk Medium</vt:lpstr>
      <vt:lpstr>HK Grotesk Semi-Bold</vt:lpstr>
      <vt:lpstr>Times New Roman</vt:lpstr>
      <vt:lpstr>Calibri</vt:lpstr>
      <vt:lpstr>HK Grotesk Bold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Prevenção em Cartaz.pdf</dc:title>
  <dc:creator>Gilberto Justino</dc:creator>
  <cp:lastModifiedBy>Gilberto</cp:lastModifiedBy>
  <cp:revision>22</cp:revision>
  <dcterms:created xsi:type="dcterms:W3CDTF">2006-08-16T00:00:00Z</dcterms:created>
  <dcterms:modified xsi:type="dcterms:W3CDTF">2025-05-17T12:07:07Z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50375040B98F48979C2DF8CDF7992DB2</vt:lpwstr>
  </property>
  <property fmtid="{D5CDD505-2E9C-101B-9397-08002B2CF9AE}" pid="3" name="KSOProductBuildVer">
    <vt:lpwstr>1046-11.2.0.11537</vt:lpwstr>
  </property>
</Properties>
</file>